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60" r:id="rId3"/>
    <p:sldId id="261" r:id="rId4"/>
    <p:sldId id="262" r:id="rId5"/>
    <p:sldId id="263" r:id="rId6"/>
    <p:sldId id="264" r:id="rId7"/>
    <p:sldId id="267" r:id="rId8"/>
    <p:sldId id="268" r:id="rId9"/>
    <p:sldId id="269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1" d="100"/>
          <a:sy n="81" d="100"/>
        </p:scale>
        <p:origin x="114" y="189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5/27/2022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5/27/2022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Werkbegeleiding: nieuwe collega’s en stagiaires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Les 3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7529" y="3227685"/>
            <a:ext cx="3087584" cy="3087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1426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Begeleiding van stagiaires en nieuwe collega’s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3292010"/>
          </a:xfrm>
        </p:spPr>
        <p:txBody>
          <a:bodyPr/>
          <a:lstStyle/>
          <a:p>
            <a:pPr>
              <a:buFontTx/>
              <a:buChar char="-"/>
            </a:pPr>
            <a:r>
              <a:rPr lang="nl-NL" dirty="0"/>
              <a:t>Ondersteunen in beroepspraktijk</a:t>
            </a:r>
          </a:p>
          <a:p>
            <a:pPr>
              <a:buFontTx/>
              <a:buChar char="-"/>
            </a:pPr>
            <a:r>
              <a:rPr lang="nl-NL" dirty="0"/>
              <a:t>Beroepsvaardigheden aanleren</a:t>
            </a:r>
          </a:p>
          <a:p>
            <a:pPr>
              <a:buFontTx/>
              <a:buChar char="-"/>
            </a:pPr>
            <a:r>
              <a:rPr lang="nl-NL" dirty="0"/>
              <a:t>Aanleren goede beroepshouding</a:t>
            </a:r>
          </a:p>
          <a:p>
            <a:pPr>
              <a:buFontTx/>
              <a:buChar char="-"/>
            </a:pPr>
            <a:r>
              <a:rPr lang="nl-NL" dirty="0"/>
              <a:t>Begeleiden leerproces bij stagiaires(leerdoelen monitoren)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80160" y="3511051"/>
            <a:ext cx="4023361" cy="2677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3463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Rol als deskundigheidsbevorderaar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455194"/>
            <a:ext cx="9746826" cy="3880773"/>
          </a:xfrm>
        </p:spPr>
        <p:txBody>
          <a:bodyPr/>
          <a:lstStyle/>
          <a:p>
            <a:r>
              <a:rPr lang="nl-NL" dirty="0"/>
              <a:t>Je zet je ervaring en deskundigheid in:</a:t>
            </a:r>
          </a:p>
          <a:p>
            <a:pPr>
              <a:buFontTx/>
              <a:buChar char="-"/>
            </a:pPr>
            <a:r>
              <a:rPr lang="nl-NL" dirty="0"/>
              <a:t>Signaleren van knelpunten en zorgvuldig toepassen van ‘screeningsinstrumenten’</a:t>
            </a:r>
          </a:p>
          <a:p>
            <a:pPr>
              <a:buFontTx/>
              <a:buChar char="-"/>
            </a:pPr>
            <a:r>
              <a:rPr lang="nl-NL" u="sng" dirty="0"/>
              <a:t>Bijblijven</a:t>
            </a:r>
            <a:r>
              <a:rPr lang="nl-NL" dirty="0"/>
              <a:t> met ontwikkelingen in het vakgebied en </a:t>
            </a:r>
            <a:r>
              <a:rPr lang="nl-NL" u="sng" dirty="0"/>
              <a:t>reflectie</a:t>
            </a:r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28712" y="2957688"/>
            <a:ext cx="3573917" cy="2378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77272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Beoordelaar en coach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721922"/>
            <a:ext cx="8596668" cy="4643252"/>
          </a:xfrm>
        </p:spPr>
        <p:txBody>
          <a:bodyPr>
            <a:normAutofit/>
          </a:bodyPr>
          <a:lstStyle/>
          <a:p>
            <a:r>
              <a:rPr lang="nl-NL" dirty="0"/>
              <a:t>Beoordelaar van stagiaire :</a:t>
            </a:r>
          </a:p>
          <a:p>
            <a:pPr>
              <a:buFontTx/>
              <a:buChar char="-"/>
            </a:pPr>
            <a:r>
              <a:rPr lang="nl-NL" dirty="0"/>
              <a:t>Toezicht op uitvoeringstaken van stagiair en beoordeling opdrachten</a:t>
            </a:r>
          </a:p>
          <a:p>
            <a:pPr>
              <a:buFontTx/>
              <a:buChar char="-"/>
            </a:pPr>
            <a:r>
              <a:rPr lang="nl-NL" dirty="0"/>
              <a:t>Leerplan bijstellen door samen nieuwe leerdoelen te bedenken</a:t>
            </a:r>
          </a:p>
          <a:p>
            <a:pPr>
              <a:buFontTx/>
              <a:buChar char="-"/>
            </a:pPr>
            <a:r>
              <a:rPr lang="nl-NL" dirty="0"/>
              <a:t>Bij eindopdracht (examen) beoordeel je als 2</a:t>
            </a:r>
            <a:r>
              <a:rPr lang="nl-NL" baseline="30000" dirty="0"/>
              <a:t>e</a:t>
            </a:r>
            <a:r>
              <a:rPr lang="nl-NL" dirty="0"/>
              <a:t> beoordelaar</a:t>
            </a:r>
          </a:p>
          <a:p>
            <a:pPr>
              <a:buFontTx/>
              <a:buChar char="-"/>
            </a:pPr>
            <a:endParaRPr lang="nl-NL" dirty="0"/>
          </a:p>
          <a:p>
            <a:r>
              <a:rPr lang="nl-NL" dirty="0"/>
              <a:t>Coach van stagiaire en nieuwe collega:</a:t>
            </a:r>
          </a:p>
          <a:p>
            <a:pPr>
              <a:buFontTx/>
              <a:buChar char="-"/>
            </a:pPr>
            <a:r>
              <a:rPr lang="nl-NL" dirty="0"/>
              <a:t>Persoonlijke begeleiding (gelijkwaardigheid)</a:t>
            </a:r>
          </a:p>
          <a:p>
            <a:pPr>
              <a:buFontTx/>
              <a:buChar char="-"/>
            </a:pPr>
            <a:r>
              <a:rPr lang="nl-NL" dirty="0"/>
              <a:t>Ondersteunend</a:t>
            </a:r>
          </a:p>
          <a:p>
            <a:pPr>
              <a:buFontTx/>
              <a:buChar char="-"/>
            </a:pPr>
            <a:r>
              <a:rPr lang="nl-NL" dirty="0"/>
              <a:t>Vooraf doelen bepalen (bij stagiaire)</a:t>
            </a:r>
          </a:p>
          <a:p>
            <a:pPr>
              <a:buFontTx/>
              <a:buChar char="-"/>
            </a:pPr>
            <a:r>
              <a:rPr lang="nl-NL" dirty="0"/>
              <a:t>Hanteer gesprekstechnieken om iemand aan te zetten tot kritisch denken 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55723" y="0"/>
            <a:ext cx="3036277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8796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Facilitator en organisator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>
            <a:normAutofit/>
          </a:bodyPr>
          <a:lstStyle/>
          <a:p>
            <a:r>
              <a:rPr lang="nl-NL" dirty="0"/>
              <a:t>Facilitator:</a:t>
            </a:r>
          </a:p>
          <a:p>
            <a:pPr>
              <a:buFontTx/>
              <a:buChar char="-"/>
            </a:pPr>
            <a:r>
              <a:rPr lang="nl-NL" dirty="0"/>
              <a:t>Scheppen en onderhouden van randvoorwaarden</a:t>
            </a:r>
          </a:p>
          <a:p>
            <a:pPr>
              <a:buFontTx/>
              <a:buChar char="-"/>
            </a:pPr>
            <a:r>
              <a:rPr lang="nl-NL" dirty="0"/>
              <a:t>Leerproces/werkzaamheden begeleiden door sterke kanten te versterken</a:t>
            </a:r>
          </a:p>
          <a:p>
            <a:pPr>
              <a:buFontTx/>
              <a:buChar char="-"/>
            </a:pPr>
            <a:endParaRPr lang="nl-NL" dirty="0"/>
          </a:p>
          <a:p>
            <a:r>
              <a:rPr lang="nl-NL" dirty="0"/>
              <a:t>Organisator:</a:t>
            </a:r>
          </a:p>
          <a:p>
            <a:pPr>
              <a:buFontTx/>
              <a:buChar char="-"/>
            </a:pPr>
            <a:r>
              <a:rPr lang="nl-NL" dirty="0"/>
              <a:t>Mogelijkheden geven om opdrachten in een veilige setting uit te voeren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74002" y="3937099"/>
            <a:ext cx="2917998" cy="29179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105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Voorlichten &amp; advies geven tijdens werk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781837" y="1299029"/>
            <a:ext cx="8596668" cy="3880773"/>
          </a:xfrm>
        </p:spPr>
        <p:txBody>
          <a:bodyPr/>
          <a:lstStyle/>
          <a:p>
            <a:r>
              <a:rPr lang="nl-NL" dirty="0"/>
              <a:t>Als begeleider bestaat voorlichting geven uit:</a:t>
            </a:r>
          </a:p>
          <a:p>
            <a:pPr>
              <a:buAutoNum type="arabicPeriod"/>
            </a:pPr>
            <a:r>
              <a:rPr lang="nl-NL" dirty="0"/>
              <a:t>Informeren</a:t>
            </a:r>
          </a:p>
          <a:p>
            <a:pPr>
              <a:buAutoNum type="arabicPeriod"/>
            </a:pPr>
            <a:r>
              <a:rPr lang="nl-NL" dirty="0"/>
              <a:t>Adviseren</a:t>
            </a:r>
          </a:p>
          <a:p>
            <a:pPr>
              <a:buAutoNum type="arabicPeriod"/>
            </a:pPr>
            <a:r>
              <a:rPr lang="nl-NL" dirty="0"/>
              <a:t>Instrueren</a:t>
            </a:r>
          </a:p>
          <a:p>
            <a:pPr marL="0" indent="0">
              <a:buNone/>
            </a:pPr>
            <a:r>
              <a:rPr lang="nl-NL" dirty="0"/>
              <a:t>Een goede begeleider kan niet zonder het geven van goede voorlichting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62995" y="3419652"/>
            <a:ext cx="3609703" cy="28505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1945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62000"/>
          </a:xfrm>
        </p:spPr>
        <p:txBody>
          <a:bodyPr/>
          <a:lstStyle/>
          <a:p>
            <a:r>
              <a:rPr lang="nl-NL" dirty="0"/>
              <a:t>Kennis overbrengen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59252"/>
            <a:ext cx="8596668" cy="3880773"/>
          </a:xfrm>
        </p:spPr>
        <p:txBody>
          <a:bodyPr/>
          <a:lstStyle/>
          <a:p>
            <a:r>
              <a:rPr lang="nl-NL" dirty="0"/>
              <a:t>Je brengt kennis over aan nieuwe collega’s en stagiaires</a:t>
            </a:r>
          </a:p>
          <a:p>
            <a:r>
              <a:rPr lang="nl-NL" dirty="0"/>
              <a:t>Je kunt ook in een gesprek uitleg geven</a:t>
            </a:r>
          </a:p>
          <a:p>
            <a:r>
              <a:rPr lang="nl-NL" dirty="0"/>
              <a:t>Doe bepaalde handelingen vóór</a:t>
            </a:r>
          </a:p>
          <a:p>
            <a:r>
              <a:rPr lang="nl-NL" dirty="0"/>
              <a:t>Kijk daarna ook mee als iemand die handeling zelf uitvoert</a:t>
            </a:r>
          </a:p>
          <a:p>
            <a:r>
              <a:rPr lang="nl-NL" dirty="0"/>
              <a:t>Sta open voor elkaar en elkaars kwaliteiten</a:t>
            </a:r>
          </a:p>
          <a:p>
            <a:r>
              <a:rPr lang="nl-NL" dirty="0"/>
              <a:t>Maak gebruik van elkaar en waardeer elkaar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216945" y="3988252"/>
            <a:ext cx="3975055" cy="3086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6329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Video-interactiebegeleiding (VIB)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376817"/>
            <a:ext cx="8596668" cy="3880773"/>
          </a:xfrm>
        </p:spPr>
        <p:txBody>
          <a:bodyPr/>
          <a:lstStyle/>
          <a:p>
            <a:r>
              <a:rPr lang="nl-NL" dirty="0"/>
              <a:t>Zeer confronterend</a:t>
            </a:r>
          </a:p>
          <a:p>
            <a:r>
              <a:rPr lang="nl-NL" dirty="0" err="1"/>
              <a:t>Coachingsvorm</a:t>
            </a:r>
            <a:r>
              <a:rPr lang="nl-NL" dirty="0"/>
              <a:t> (iemand filmt je tijdens werkzaamheden)</a:t>
            </a:r>
          </a:p>
          <a:p>
            <a:r>
              <a:rPr lang="nl-NL" dirty="0"/>
              <a:t>Je kijkt samen de beelden terug</a:t>
            </a:r>
          </a:p>
          <a:p>
            <a:r>
              <a:rPr lang="nl-NL" dirty="0"/>
              <a:t>Je onderzoekt samen wat wel en niet werkt</a:t>
            </a:r>
          </a:p>
          <a:p>
            <a:r>
              <a:rPr lang="nl-NL" dirty="0"/>
              <a:t>Interactie tussen jou en cliënt staat centraal</a:t>
            </a:r>
          </a:p>
          <a:p>
            <a:r>
              <a:rPr lang="nl-NL" dirty="0"/>
              <a:t>Waar kijk je vooral naar?</a:t>
            </a:r>
          </a:p>
          <a:p>
            <a:r>
              <a:rPr lang="nl-NL" dirty="0"/>
              <a:t>Lichaamstaal en afstemming ervan</a:t>
            </a:r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4145" y="4245429"/>
            <a:ext cx="3343275" cy="137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08001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Traject Video-interactiebegeleiding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77334" y="1270000"/>
            <a:ext cx="8596668" cy="3880773"/>
          </a:xfrm>
        </p:spPr>
        <p:txBody>
          <a:bodyPr/>
          <a:lstStyle/>
          <a:p>
            <a:r>
              <a:rPr lang="nl-NL" dirty="0"/>
              <a:t>Voorgesprek met professional en ingehuurde VIB-begeleider</a:t>
            </a:r>
          </a:p>
          <a:p>
            <a:r>
              <a:rPr lang="nl-NL" dirty="0"/>
              <a:t>Drie tot vijf opnames</a:t>
            </a:r>
          </a:p>
          <a:p>
            <a:r>
              <a:rPr lang="nl-NL" dirty="0"/>
              <a:t>Begeleidingsgesprekken</a:t>
            </a:r>
          </a:p>
          <a:p>
            <a:r>
              <a:rPr lang="nl-NL" dirty="0"/>
              <a:t>Vervolg met jaarlijkse video-opname plus nabespreking</a:t>
            </a:r>
          </a:p>
          <a:p>
            <a:r>
              <a:rPr lang="nl-NL" dirty="0"/>
              <a:t>Ook in teamverband kun je het toepassen</a:t>
            </a:r>
          </a:p>
          <a:p>
            <a:r>
              <a:rPr lang="nl-NL" dirty="0"/>
              <a:t>Hele team kijkt dan terug hoe ze in een situatie de cliëntgroep hebben begeleid</a:t>
            </a:r>
          </a:p>
          <a:p>
            <a:r>
              <a:rPr lang="nl-NL" dirty="0"/>
              <a:t>Je kunt je ook vooral richten op positieve feedback</a:t>
            </a:r>
          </a:p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74003" y="0"/>
            <a:ext cx="2917998" cy="2957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7993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570</TotalTime>
  <Words>322</Words>
  <Application>Microsoft Office PowerPoint</Application>
  <PresentationFormat>Breedbeeld</PresentationFormat>
  <Paragraphs>58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Facet</vt:lpstr>
      <vt:lpstr>Werkbegeleiding: nieuwe collega’s en stagiaires</vt:lpstr>
      <vt:lpstr>Begeleiding van stagiaires en nieuwe collega’s</vt:lpstr>
      <vt:lpstr>Rol als deskundigheidsbevorderaar</vt:lpstr>
      <vt:lpstr>Beoordelaar en coach</vt:lpstr>
      <vt:lpstr>Facilitator en organisator</vt:lpstr>
      <vt:lpstr>Voorlichten &amp; advies geven tijdens werk</vt:lpstr>
      <vt:lpstr>Kennis overbrengen</vt:lpstr>
      <vt:lpstr>Video-interactiebegeleiding (VIB)</vt:lpstr>
      <vt:lpstr>Traject Video-interactiebegeleiding</vt:lpstr>
    </vt:vector>
  </TitlesOfParts>
  <Company>Noorderpoort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Werkbegeleiding</dc:title>
  <dc:creator>Simon Poelman</dc:creator>
  <cp:lastModifiedBy>Lianne Beverdam</cp:lastModifiedBy>
  <cp:revision>19</cp:revision>
  <dcterms:created xsi:type="dcterms:W3CDTF">2019-05-28T18:22:01Z</dcterms:created>
  <dcterms:modified xsi:type="dcterms:W3CDTF">2022-05-27T12:56:40Z</dcterms:modified>
</cp:coreProperties>
</file>